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90" r:id="rId2"/>
    <p:sldId id="286" r:id="rId3"/>
    <p:sldId id="291" r:id="rId4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内閣官房コロナ室" initials=" " lastIdx="1" clrIdx="0">
    <p:extLst>
      <p:ext uri="{19B8F6BF-5375-455C-9EA6-DF929625EA0E}">
        <p15:presenceInfo xmlns:p15="http://schemas.microsoft.com/office/powerpoint/2012/main" userId="内閣官房コロナ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55A11"/>
    <a:srgbClr val="FDF3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18" autoAdjust="0"/>
    <p:restoredTop sz="96548" autoAdjust="0"/>
  </p:normalViewPr>
  <p:slideViewPr>
    <p:cSldViewPr snapToGrid="0">
      <p:cViewPr varScale="1">
        <p:scale>
          <a:sx n="104" d="100"/>
          <a:sy n="104" d="100"/>
        </p:scale>
        <p:origin x="954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826" y="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4A15B2C2-C2E8-443C-8BCD-D41CAE0ED780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288" y="4777245"/>
            <a:ext cx="5439101" cy="3908363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310"/>
            <a:ext cx="2946247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826" y="9428310"/>
            <a:ext cx="2946246" cy="498328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7873ED3B-0596-4534-9716-11E4B25DEC5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1844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7270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89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6242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862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886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674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0459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80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6115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82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313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DCD86-E825-4363-A214-7DECC058391E}" type="datetimeFigureOut">
              <a:rPr kumimoji="1" lang="ja-JP" altLang="en-US" smtClean="0"/>
              <a:t>2023/3/15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7E770-3824-48A2-BDD1-EB15CF3642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542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　 イベント開催時の</a:t>
              </a: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テキスト ボックス 1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テキスト ボックス 136"/>
          <p:cNvSpPr txBox="1"/>
          <p:nvPr/>
        </p:nvSpPr>
        <p:spPr>
          <a:xfrm>
            <a:off x="6296381" y="9560204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</p:txBody>
      </p:sp>
      <p:sp>
        <p:nvSpPr>
          <p:cNvPr id="143" name="正方形/長方形 142"/>
          <p:cNvSpPr/>
          <p:nvPr/>
        </p:nvSpPr>
        <p:spPr>
          <a:xfrm>
            <a:off x="5826417" y="40570"/>
            <a:ext cx="964642" cy="4029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様式１</a:t>
            </a:r>
            <a:endParaRPr kumimoji="1" lang="ja-JP" altLang="en-US" sz="16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7476108"/>
              </p:ext>
            </p:extLst>
          </p:nvPr>
        </p:nvGraphicFramePr>
        <p:xfrm>
          <a:off x="119222" y="962651"/>
          <a:ext cx="6589011" cy="89361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109">
                  <a:extLst>
                    <a:ext uri="{9D8B030D-6E8A-4147-A177-3AD203B41FA5}">
                      <a16:colId xmlns:a16="http://schemas.microsoft.com/office/drawing/2014/main" val="2930233964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170035548"/>
                    </a:ext>
                  </a:extLst>
                </a:gridCol>
                <a:gridCol w="2724951">
                  <a:extLst>
                    <a:ext uri="{9D8B030D-6E8A-4147-A177-3AD203B41FA5}">
                      <a16:colId xmlns:a16="http://schemas.microsoft.com/office/drawing/2014/main" val="3772281979"/>
                    </a:ext>
                  </a:extLst>
                </a:gridCol>
              </a:tblGrid>
              <a:tr h="7507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</a:t>
                      </a:r>
                      <a:endParaRPr kumimoji="1" lang="en-US" altLang="ja-JP" sz="2000" b="1" dirty="0" smtClean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2000" b="1" dirty="0" smtClean="0">
                          <a:solidFill>
                            <a:schemeClr val="bg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概要</a:t>
                      </a:r>
                      <a:endParaRPr kumimoji="1" lang="ja-JP" altLang="en-US" sz="2000" b="1" dirty="0">
                        <a:solidFill>
                          <a:schemeClr val="bg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5A1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本項目では、チェックリストを記入する前に、イベントの情報をご登録ください。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0968272"/>
                  </a:ext>
                </a:extLst>
              </a:tr>
              <a:tr h="74622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イベント名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第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32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回　美濃竹鼻ふじまつり</a:t>
                      </a:r>
                      <a:endParaRPr kumimoji="1" lang="ja-JP" altLang="en-US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https://hashimakanko.jp/2023/03/02/32minotakehanafujimatsuri/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（開催案内等の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URL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があれば記載）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90466"/>
                  </a:ext>
                </a:extLst>
              </a:tr>
              <a:tr h="70839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出演者・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チーム等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羽島市観光協会・竹鼻別院・竹鼻保育園・羽島市茶道連盟・羽島観光ボランティアガイド・羽島市能楽を楽しむ会・羽島子ども太鼓クラブ・羽島高等学校・竹鼻中学校・羽島市文芸協会　ほか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6844740"/>
                  </a:ext>
                </a:extLst>
              </a:tr>
              <a:tr h="5080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開催日時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５年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19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日～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　～　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16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時</a:t>
                      </a:r>
                      <a:r>
                        <a:rPr kumimoji="1" lang="en-US" altLang="ja-JP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00</a:t>
                      </a: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（複数回開催の場合 → 別途、開催する日時の一覧ご提出ください。）</a:t>
                      </a: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613737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開催会場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zh-TW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竹鼻別院境内、御坊瀬戸広場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045069"/>
                  </a:ext>
                </a:extLst>
              </a:tr>
              <a:tr h="57305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会場所在地　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岐阜県羽島市竹鼻町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2802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ほか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6621845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羽島市観光協会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50348"/>
                  </a:ext>
                </a:extLst>
              </a:tr>
              <a:tr h="4062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主催者所在地</a:t>
                      </a:r>
                      <a:endParaRPr kumimoji="1" lang="ja-JP" altLang="en-US" sz="12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羽島市竹鼻町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2614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番地（はしま観光交流センター内）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229013"/>
                  </a:ext>
                </a:extLst>
              </a:tr>
              <a:tr h="5741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主催者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（電話番号）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058-322-2303</a:t>
                      </a:r>
                      <a:endParaRPr kumimoji="1" lang="ja-JP" altLang="en-US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（メールアドレス）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info@hashimakanko.jp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660720"/>
                  </a:ext>
                </a:extLst>
              </a:tr>
              <a:tr h="11710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収容率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（上限）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いずれかを選択</a:t>
                      </a:r>
                      <a:endParaRPr kumimoji="1" lang="ja-JP" altLang="en-US" sz="1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①収容定員あり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100</a:t>
                      </a:r>
                      <a:r>
                        <a:rPr kumimoji="1" lang="ja-JP" altLang="en-US" sz="14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400" b="0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②収容定員なし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人と人とが触れ合わない程度の間隔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133561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収容定員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1" dirty="0" err="1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ー</a:t>
                      </a:r>
                      <a:endParaRPr kumimoji="1" lang="en-US" altLang="ja-JP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</a:pPr>
                      <a:endParaRPr kumimoji="1" lang="ja-JP" altLang="en-US" sz="14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139972"/>
                  </a:ext>
                </a:extLst>
              </a:tr>
              <a:tr h="4167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参加人数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約</a:t>
                      </a:r>
                      <a:r>
                        <a:rPr kumimoji="1" lang="ja-JP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８０</a:t>
                      </a:r>
                      <a:r>
                        <a:rPr kumimoji="1" lang="en-US" altLang="zh-TW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,</a:t>
                      </a:r>
                      <a:r>
                        <a:rPr kumimoji="1" lang="zh-TW" alt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０００人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5762476"/>
                  </a:ext>
                </a:extLst>
              </a:tr>
              <a:tr h="12666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</a:t>
                      </a:r>
                      <a:endParaRPr kumimoji="1" lang="en-US" altLang="ja-JP" sz="1400" b="1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特記事項</a:t>
                      </a:r>
                      <a:endParaRPr kumimoji="1" lang="ja-JP" altLang="en-US" sz="1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樹齢</a:t>
                      </a:r>
                      <a:r>
                        <a:rPr kumimoji="1" lang="en-US" altLang="ja-JP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300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年以上といわれる竹鼻別院のフジの開花に</a:t>
                      </a:r>
                      <a:r>
                        <a:rPr kumimoji="1" lang="ja-JP" altLang="en-US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合わせて、境内にて茶席や露店を設置するほか、</a:t>
                      </a:r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会場周辺を巡るスタンプラリーなどの各種イベントを開催する。</a:t>
                      </a:r>
                      <a:endParaRPr kumimoji="1" lang="en-US" altLang="ja-JP" dirty="0" smtClean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465174"/>
                  </a:ext>
                </a:extLst>
              </a:tr>
            </a:tbl>
          </a:graphicData>
        </a:graphic>
      </p:graphicFrame>
      <p:sp>
        <p:nvSpPr>
          <p:cNvPr id="93" name="正方形/長方形 92"/>
          <p:cNvSpPr/>
          <p:nvPr/>
        </p:nvSpPr>
        <p:spPr>
          <a:xfrm>
            <a:off x="1384272" y="6277508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4130235" y="6277508"/>
            <a:ext cx="180000" cy="18000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楕円 3"/>
          <p:cNvSpPr/>
          <p:nvPr/>
        </p:nvSpPr>
        <p:spPr>
          <a:xfrm>
            <a:off x="4002713" y="6845861"/>
            <a:ext cx="2685319" cy="72795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02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886627"/>
              </p:ext>
            </p:extLst>
          </p:nvPr>
        </p:nvGraphicFramePr>
        <p:xfrm>
          <a:off x="128570" y="2330734"/>
          <a:ext cx="6545535" cy="579752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725975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（１）感染経路に応じた感染対策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53151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飛沫感染対策</a:t>
                      </a:r>
                      <a:endParaRPr kumimoji="1" lang="ja-JP" altLang="en-US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77654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②エアロゾル</a:t>
                      </a:r>
                      <a:endParaRPr kumimoji="1" lang="en-US" altLang="ja-JP" sz="1600" b="1" dirty="0" smtClean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感染対策</a:t>
                      </a:r>
                      <a:endParaRPr kumimoji="1" lang="ja-JP" altLang="en-US" sz="16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機械換気による常時換気又は窓開け換気</a:t>
                      </a:r>
                      <a:endParaRPr kumimoji="1" lang="en-US" altLang="ja-JP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イベント会場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客席、入退場口やトイレ等の共用部）におけるイベント参加者間の適切な距離の確保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【①</a:t>
                      </a: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と同様</a:t>
                      </a:r>
                      <a:r>
                        <a:rPr kumimoji="1" lang="en-US" altLang="ja-JP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】</a:t>
                      </a:r>
                      <a:endParaRPr kumimoji="1" lang="ja-JP" altLang="en-US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176348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③接触感染対策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イベント参加者によるこまめな手洗・手指消毒の徹底や、主催者側によるイベント会場（客席、入退場口やトイレ等の共用部）の消毒の実施</a:t>
                      </a:r>
                    </a:p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イベント会場（客席、入退場口やトイレ等の共用部）におけるイベント参加者間の適切な距離の確保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【①</a:t>
                      </a:r>
                      <a:r>
                        <a:rPr kumimoji="1" lang="ja-JP" altLang="en-US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と同様</a:t>
                      </a:r>
                      <a:r>
                        <a:rPr kumimoji="1" lang="en-US" altLang="ja-JP" sz="1600" b="1" kern="1200" noProof="0" dirty="0" smtClean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984337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34745" cy="1425503"/>
            <a:chOff x="124955" y="1254625"/>
            <a:chExt cx="6634745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21" name="テキスト ボックス 20"/>
            <p:cNvSpPr txBox="1"/>
            <p:nvPr/>
          </p:nvSpPr>
          <p:spPr>
            <a:xfrm>
              <a:off x="1419157" y="1428821"/>
              <a:ext cx="5340543" cy="69580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イベント開催時には、</a:t>
              </a: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下記の項目（イベント開催時の必要な感染防止策）を満たすことが必要です。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180975" lvl="0" indent="-180975">
                <a:defRPr/>
              </a:pPr>
              <a:r>
                <a:rPr kumimoji="1" lang="en-US" altLang="ja-JP" sz="1200" b="1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※5,000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人超かつ収容率</a:t>
              </a:r>
              <a:r>
                <a:rPr kumimoji="1" lang="en-US" altLang="ja-JP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50%</a:t>
              </a:r>
              <a:r>
                <a:rPr kumimoji="1" lang="ja-JP" altLang="en-US" sz="1200" b="1" noProof="0" dirty="0" smtClean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超のイベント開催時には、個別のイベントごとの具体的な対策を記載した「感染防止安全計画」の提出が必要です。</a:t>
              </a:r>
              <a:endParaRPr kumimoji="1" lang="en-US" altLang="ja-JP" sz="12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endParaRPr kumimoji="1" lang="en-US" altLang="ja-JP" sz="16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860198" y="3491346"/>
            <a:ext cx="264166" cy="219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ym typeface="Wingdings" panose="05000000000000000000" pitchFamily="2" charset="2"/>
              </a:rPr>
              <a:t>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1860198" y="5009983"/>
            <a:ext cx="264166" cy="219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ym typeface="Wingdings" panose="05000000000000000000" pitchFamily="2" charset="2"/>
              </a:rPr>
              <a:t>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1860198" y="5312650"/>
            <a:ext cx="264166" cy="2049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ym typeface="Wingdings" panose="05000000000000000000" pitchFamily="2" charset="2"/>
              </a:rPr>
              <a:t>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1860198" y="6530544"/>
            <a:ext cx="264166" cy="219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ym typeface="Wingdings" panose="05000000000000000000" pitchFamily="2" charset="2"/>
              </a:rPr>
              <a:t></a:t>
            </a:r>
            <a:endParaRPr kumimoji="1" lang="ja-JP" altLang="en-US" dirty="0"/>
          </a:p>
        </p:txBody>
      </p:sp>
      <p:sp>
        <p:nvSpPr>
          <p:cNvPr id="22" name="正方形/長方形 21"/>
          <p:cNvSpPr/>
          <p:nvPr/>
        </p:nvSpPr>
        <p:spPr>
          <a:xfrm>
            <a:off x="1860198" y="7250136"/>
            <a:ext cx="264166" cy="219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ym typeface="Wingdings" panose="05000000000000000000" pitchFamily="2" charset="2"/>
              </a:rPr>
              <a:t>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138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499792"/>
              </p:ext>
            </p:extLst>
          </p:nvPr>
        </p:nvGraphicFramePr>
        <p:xfrm>
          <a:off x="128570" y="2330734"/>
          <a:ext cx="6545535" cy="55681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6440">
                  <a:extLst>
                    <a:ext uri="{9D8B030D-6E8A-4147-A177-3AD203B41FA5}">
                      <a16:colId xmlns:a16="http://schemas.microsoft.com/office/drawing/2014/main" val="3217287134"/>
                    </a:ext>
                  </a:extLst>
                </a:gridCol>
                <a:gridCol w="4859095">
                  <a:extLst>
                    <a:ext uri="{9D8B030D-6E8A-4147-A177-3AD203B41FA5}">
                      <a16:colId xmlns:a16="http://schemas.microsoft.com/office/drawing/2014/main" val="1978880901"/>
                    </a:ext>
                  </a:extLst>
                </a:gridCol>
              </a:tblGrid>
              <a:tr h="740102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１．イベント参加者の感染対策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　（２）その他の感染対策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994853"/>
                  </a:ext>
                </a:extLst>
              </a:tr>
              <a:tr h="148665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④飲食時の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前項（１）感染経路に応じた感染対策と併せて、飲食時の感染対策の周知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037985"/>
                  </a:ext>
                </a:extLst>
              </a:tr>
              <a:tr h="1175657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 smtClean="0"/>
                        <a:t>⑤イベント前の感染対策</a:t>
                      </a:r>
                      <a:endParaRPr kumimoji="1" lang="ja-JP" altLang="en-US" sz="1600" b="1" dirty="0"/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4572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発熱等の症状がある者のイベント参加の自粛の呼びかけ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318026"/>
                  </a:ext>
                </a:extLst>
              </a:tr>
              <a:tr h="38036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２．出演者やスタッフの感染対策</a:t>
                      </a:r>
                      <a:endParaRPr kumimoji="1" lang="en-US" altLang="ja-JP" sz="1600" b="1" kern="1200" dirty="0" smtClean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lvl="0" indent="-285750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Wingdings" panose="05000000000000000000" pitchFamily="2" charset="2"/>
                        <a:buChar char="p"/>
                        <a:defRPr/>
                      </a:pPr>
                      <a:endParaRPr kumimoji="1" lang="ja-JP" altLang="en-US" dirty="0"/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322791"/>
                  </a:ext>
                </a:extLst>
              </a:tr>
              <a:tr h="1785334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⑥出演者や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スタッフの</a:t>
                      </a:r>
                      <a:endParaRPr kumimoji="1" lang="en-US" altLang="ja-JP" sz="16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感染対策</a:t>
                      </a:r>
                    </a:p>
                  </a:txBody>
                  <a:tcPr anchor="ctr">
                    <a:lnL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出演者やスタッフによる、練習時・本番等における前項（１）感染経路に応じた感染対策に加え、健康管理や必要に応じた検査等の実施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ts val="16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p"/>
                        <a:tabLst/>
                        <a:defRPr/>
                      </a:pPr>
                      <a:r>
                        <a:rPr kumimoji="1" lang="ja-JP" altLang="en-US" sz="1600" b="1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舞台と客席との適切な距離の確保など、出演者やスタッフから参加者に感染させないための対策の実施</a:t>
                      </a:r>
                      <a:endParaRPr kumimoji="1" lang="ja-JP" altLang="en-US" sz="1600" b="1" i="0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55A1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294444"/>
                  </a:ext>
                </a:extLst>
              </a:tr>
            </a:tbl>
          </a:graphicData>
        </a:graphic>
      </p:graphicFrame>
      <p:grpSp>
        <p:nvGrpSpPr>
          <p:cNvPr id="36" name="グループ化 35"/>
          <p:cNvGrpSpPr/>
          <p:nvPr/>
        </p:nvGrpSpPr>
        <p:grpSpPr>
          <a:xfrm>
            <a:off x="127039" y="809094"/>
            <a:ext cx="6608092" cy="1425503"/>
            <a:chOff x="124955" y="1254625"/>
            <a:chExt cx="6608092" cy="915366"/>
          </a:xfrm>
        </p:grpSpPr>
        <p:sp>
          <p:nvSpPr>
            <p:cNvPr id="13" name="正方形/長方形 12"/>
            <p:cNvSpPr/>
            <p:nvPr/>
          </p:nvSpPr>
          <p:spPr>
            <a:xfrm>
              <a:off x="124955" y="1254625"/>
              <a:ext cx="6608092" cy="915366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5" name="角丸四角形 14"/>
            <p:cNvSpPr/>
            <p:nvPr/>
          </p:nvSpPr>
          <p:spPr>
            <a:xfrm>
              <a:off x="1426291" y="1308383"/>
              <a:ext cx="5245730" cy="807850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35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33416" y="1527154"/>
              <a:ext cx="1084414" cy="405150"/>
            </a:xfrm>
            <a:prstGeom prst="rect">
              <a:avLst/>
            </a:prstGeom>
            <a:noFill/>
            <a:ln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3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基本的な</a:t>
              </a:r>
              <a:endPara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 感染防止</a:t>
              </a:r>
              <a:endPara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-206197" y="51078"/>
            <a:ext cx="7565642" cy="523220"/>
            <a:chOff x="-206197" y="51078"/>
            <a:chExt cx="7565642" cy="523220"/>
          </a:xfrm>
        </p:grpSpPr>
        <p:sp>
          <p:nvSpPr>
            <p:cNvPr id="104" name="テキスト ボックス 103"/>
            <p:cNvSpPr txBox="1"/>
            <p:nvPr/>
          </p:nvSpPr>
          <p:spPr>
            <a:xfrm>
              <a:off x="-206197" y="51078"/>
              <a:ext cx="7565642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2800" b="1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感染防止策チェックリスト</a:t>
              </a:r>
              <a:endParaRPr kumimoji="1" lang="en-US" altLang="ja-JP" sz="2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3" name="直線コネクタ 2"/>
            <p:cNvCxnSpPr/>
            <p:nvPr/>
          </p:nvCxnSpPr>
          <p:spPr>
            <a:xfrm>
              <a:off x="166000" y="455619"/>
              <a:ext cx="6576572" cy="0"/>
            </a:xfrm>
            <a:prstGeom prst="line">
              <a:avLst/>
            </a:prstGeom>
            <a:ln w="28575"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テキスト ボックス 85"/>
          <p:cNvSpPr txBox="1"/>
          <p:nvPr/>
        </p:nvSpPr>
        <p:spPr>
          <a:xfrm>
            <a:off x="6390669" y="9567446"/>
            <a:ext cx="538525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774687" y="493957"/>
            <a:ext cx="31976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第４版（令和５年</a:t>
            </a:r>
            <a:r>
              <a:rPr kumimoji="1"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</a:t>
            </a: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月版）</a:t>
            </a:r>
            <a:r>
              <a:rPr kumimoji="1" lang="en-US" altLang="ja-JP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15897" y="1074320"/>
            <a:ext cx="5340543" cy="107655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下記の項目（イベント開催時の必要な感染防止策）を満たすことが必要です。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180975" lvl="0" indent="-180975">
              <a:defRPr/>
            </a:pPr>
            <a:r>
              <a:rPr kumimoji="1"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※5,000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人超かつ収容率</a:t>
            </a:r>
            <a:r>
              <a:rPr kumimoji="1" lang="en-US" altLang="ja-JP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50%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超</a:t>
            </a:r>
            <a:r>
              <a:rPr kumimoji="1"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1200" b="1" noProof="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イベント開催時には、個別のイベントごとの具体的な対策を記載した「感染防止安全計画」の提出が必要です。</a:t>
            </a:r>
            <a:endParaRPr kumimoji="1" lang="en-US" altLang="ja-JP" sz="12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869434" y="3556000"/>
            <a:ext cx="264166" cy="252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ym typeface="Wingdings" panose="05000000000000000000" pitchFamily="2" charset="2"/>
              </a:rPr>
              <a:t></a:t>
            </a:r>
            <a:endParaRPr kumimoji="1" lang="ja-JP" altLang="en-US" dirty="0"/>
          </a:p>
        </p:txBody>
      </p:sp>
      <p:sp>
        <p:nvSpPr>
          <p:cNvPr id="19" name="正方形/長方形 18"/>
          <p:cNvSpPr/>
          <p:nvPr/>
        </p:nvSpPr>
        <p:spPr>
          <a:xfrm>
            <a:off x="1869434" y="4895273"/>
            <a:ext cx="264166" cy="2195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ym typeface="Wingdings" panose="05000000000000000000" pitchFamily="2" charset="2"/>
              </a:rPr>
              <a:t>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1869434" y="6336144"/>
            <a:ext cx="264166" cy="1706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ym typeface="Wingdings" panose="05000000000000000000" pitchFamily="2" charset="2"/>
              </a:rPr>
              <a:t></a:t>
            </a:r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1908688" y="7050427"/>
            <a:ext cx="185657" cy="152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sym typeface="Wingdings" panose="05000000000000000000" pitchFamily="2" charset="2"/>
              </a:rPr>
              <a:t>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110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737</Words>
  <Application>Microsoft Office PowerPoint</Application>
  <PresentationFormat>A4 210 x 297 mm</PresentationFormat>
  <Paragraphs>96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1" baseType="lpstr"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浅野　洋充</cp:lastModifiedBy>
  <cp:revision>7</cp:revision>
  <dcterms:modified xsi:type="dcterms:W3CDTF">2023-03-15T10:00:43Z</dcterms:modified>
</cp:coreProperties>
</file>